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3" r:id="rId6"/>
    <p:sldId id="260" r:id="rId7"/>
    <p:sldId id="269" r:id="rId8"/>
    <p:sldId id="270" r:id="rId9"/>
    <p:sldId id="261" r:id="rId10"/>
    <p:sldId id="264" r:id="rId11"/>
    <p:sldId id="267" r:id="rId12"/>
  </p:sldIdLst>
  <p:sldSz cx="9144000" cy="6858000" type="screen4x3"/>
  <p:notesSz cx="6796088" cy="99266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hel Brongers" initials="MB" lastIdx="4" clrIdx="0">
    <p:extLst>
      <p:ext uri="{19B8F6BF-5375-455C-9EA6-DF929625EA0E}">
        <p15:presenceInfo xmlns:p15="http://schemas.microsoft.com/office/powerpoint/2012/main" userId="S-1-5-21-988299426-728374078-612134452-3680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78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71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49544" y="0"/>
            <a:ext cx="2944971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93E50C-BFBB-4EC5-B584-6A1AB6EFDEA3}" type="datetimeFigureOut">
              <a:rPr lang="nl-NL" smtClean="0"/>
              <a:t>11-5-2017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4971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49544" y="9428583"/>
            <a:ext cx="2944971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3FD2DD-9535-4FD9-B85F-D0945F22EC6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5714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71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49544" y="0"/>
            <a:ext cx="2944971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5CE12A-0CF4-441F-92F9-185A9933D5D5}" type="datetimeFigureOut">
              <a:rPr lang="nl-NL" smtClean="0"/>
              <a:t>11-5-2017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609" y="4715153"/>
            <a:ext cx="543687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4971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49544" y="9428583"/>
            <a:ext cx="2944971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C4B1F1-FD02-4DCA-9F5E-D4A0350C42D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0681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C4B1F1-FD02-4DCA-9F5E-D4A0350C42DC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9299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C4B1F1-FD02-4DCA-9F5E-D4A0350C42DC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1450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2116F-E798-46AA-8BF5-ADC685FE62F8}" type="datetime1">
              <a:rPr lang="nl-NL" smtClean="0"/>
              <a:t>11-5-2017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ED35B-C6B2-484B-8102-9287148563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2719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001FC-043C-4942-9591-5616E582C8E1}" type="datetime1">
              <a:rPr lang="nl-NL" smtClean="0"/>
              <a:t>11-5-2017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ED35B-C6B2-484B-8102-9287148563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0869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0919-06B8-4252-B1D4-5DDFE7781A6B}" type="datetime1">
              <a:rPr lang="nl-NL" smtClean="0"/>
              <a:t>11-5-2017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ED35B-C6B2-484B-8102-9287148563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6578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FE6B4-95EB-4EF0-947B-72AA22D46776}" type="datetime1">
              <a:rPr lang="nl-NL" smtClean="0"/>
              <a:t>11-5-2017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ED35B-C6B2-484B-8102-9287148563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53542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7101B-7897-4504-A80C-181558E20296}" type="datetime1">
              <a:rPr lang="nl-NL" smtClean="0"/>
              <a:t>11-5-2017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ED35B-C6B2-484B-8102-9287148563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657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5BD40-BF46-4AF5-B162-D2CB8F40F44C}" type="datetime1">
              <a:rPr lang="nl-NL" smtClean="0"/>
              <a:t>11-5-2017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ED35B-C6B2-484B-8102-9287148563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4958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00009-114E-4612-9C04-BFE3270CB9D4}" type="datetime1">
              <a:rPr lang="nl-NL" smtClean="0"/>
              <a:t>11-5-2017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ED35B-C6B2-484B-8102-9287148563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6156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BBEA4-F36D-42F9-A6F4-B0716121ECC1}" type="datetime1">
              <a:rPr lang="nl-NL" smtClean="0"/>
              <a:t>11-5-2017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ED35B-C6B2-484B-8102-9287148563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8684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062C1-6D82-45C0-B072-AFE749746C1B}" type="datetime1">
              <a:rPr lang="nl-NL" smtClean="0"/>
              <a:t>11-5-2017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ED35B-C6B2-484B-8102-9287148563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5960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6858B-7EC9-4B67-9A84-AC7C5F8BEFBF}" type="datetime1">
              <a:rPr lang="nl-NL" smtClean="0"/>
              <a:t>11-5-2017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ED35B-C6B2-484B-8102-9287148563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869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965D4-C13D-4767-B000-D4C9D34CCCE6}" type="datetime1">
              <a:rPr lang="nl-NL" smtClean="0"/>
              <a:t>11-5-2017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ED35B-C6B2-484B-8102-9287148563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5148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9B3593-2732-410A-A20F-7D8EB9D864BA}" type="datetime1">
              <a:rPr lang="nl-NL" smtClean="0"/>
              <a:t>11-5-2017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4ED35B-C6B2-484B-8102-92871485639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2207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nl/url?sa=i&amp;rct=j&amp;q=begeleiding&amp;source=images&amp;cd=&amp;cad=rja&amp;docid=Nlq7l6_4GDo7DM&amp;tbnid=Dr3AEmi2PDabLM:&amp;ved=0CAUQjRw&amp;url=http://ingridterhorst.wordpress.com/2013/02/15/maatschappelijke-context-van-het-onderwijs/&amp;ei=cxjIUfe-N8PX0QWu8YDQDA&amp;bvm=bv.48293060,d.d2k&amp;psig=AFQjCNGv2XZTJSm8x4zJ30RIsjCdWjXaXw&amp;ust=1372154324657086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tagedocenten.s-bb.nl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sz="4000" b="1" dirty="0"/>
              <a:t>Voorlichting BPV </a:t>
            </a:r>
            <a:br>
              <a:rPr lang="nl-NL" sz="4000" b="1" dirty="0"/>
            </a:br>
            <a:r>
              <a:rPr lang="nl-NL" sz="4000" b="1" dirty="0"/>
              <a:t>voor</a:t>
            </a:r>
            <a:br>
              <a:rPr lang="nl-NL" sz="4000" b="1" dirty="0"/>
            </a:br>
            <a:r>
              <a:rPr lang="nl-NL" sz="4000" b="1" dirty="0"/>
              <a:t>Studenten</a:t>
            </a:r>
          </a:p>
        </p:txBody>
      </p:sp>
      <p:pic>
        <p:nvPicPr>
          <p:cNvPr id="4" name="Picture 5" descr="http://ingridterhorst.files.wordpress.com/2012/11/studieloopbaanbegeleider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192" y="4005064"/>
            <a:ext cx="3525615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10271" y="188640"/>
            <a:ext cx="6336704" cy="1131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22794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Buitenlandstage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Enkel met goedkeuring SLB-er en ouder(s)</a:t>
            </a:r>
          </a:p>
          <a:p>
            <a:r>
              <a:rPr lang="nl-NL" dirty="0"/>
              <a:t>Via de BPV coördinator</a:t>
            </a:r>
          </a:p>
          <a:p>
            <a:endParaRPr lang="nl-NL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5895" y="2852936"/>
            <a:ext cx="5619750" cy="314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0192" y="6073528"/>
            <a:ext cx="2663091" cy="476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3947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Vragen?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		</a:t>
            </a:r>
            <a:r>
              <a:rPr lang="nl-NL" b="1" dirty="0"/>
              <a:t>Succes tijdens de BPV !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0192" y="6073528"/>
            <a:ext cx="2663091" cy="476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0095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Belang van BPV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Je leert het meeste in de praktijk</a:t>
            </a:r>
          </a:p>
          <a:p>
            <a:r>
              <a:rPr lang="nl-NL" dirty="0"/>
              <a:t>Zoek een plek die aansluit bij je studie en waar je je leerdoelen kunt behalen</a:t>
            </a:r>
          </a:p>
          <a:p>
            <a:r>
              <a:rPr lang="nl-NL" dirty="0"/>
              <a:t>Zoek een plek waar goede begeleiding geregeld is (in overleg met je docent)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b="1" dirty="0"/>
              <a:t>Voorwaarde</a:t>
            </a:r>
          </a:p>
          <a:p>
            <a:r>
              <a:rPr lang="nl-NL" dirty="0"/>
              <a:t>MBO studenten moeten verplicht BPV lopen bij een door S-BB erkend leerbedrijf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0192" y="6073528"/>
            <a:ext cx="2663091" cy="476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4130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b="1" dirty="0"/>
              <a:t>Gezamenlijk belang alle partijen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BPV-biedende organisatie wil een gemotiveerde student</a:t>
            </a:r>
          </a:p>
          <a:p>
            <a:endParaRPr lang="nl-NL" dirty="0"/>
          </a:p>
          <a:p>
            <a:r>
              <a:rPr lang="nl-NL" dirty="0"/>
              <a:t>Jij hebt belang bij een goede BPV-Plek</a:t>
            </a:r>
          </a:p>
          <a:p>
            <a:endParaRPr lang="nl-NL" dirty="0"/>
          </a:p>
          <a:p>
            <a:r>
              <a:rPr lang="nl-NL" dirty="0"/>
              <a:t>Noorderpoort heeft belang bij  een tevreden student en tevreden BPV plekken</a:t>
            </a:r>
          </a:p>
          <a:p>
            <a:endParaRPr lang="nl-NL" dirty="0"/>
          </a:p>
          <a:p>
            <a:r>
              <a:rPr lang="nl-NL" dirty="0"/>
              <a:t>Bij goed functioneren meer kans op werk na afronden van de opleiding!</a:t>
            </a:r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0192" y="6073528"/>
            <a:ext cx="2663091" cy="476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0419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Communicatie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Voorafgaand aan de BPV:</a:t>
            </a:r>
          </a:p>
          <a:p>
            <a:pPr marL="109728" indent="0">
              <a:buNone/>
            </a:pPr>
            <a:r>
              <a:rPr lang="nl-NL" dirty="0"/>
              <a:t>	Student en BPV-Docent </a:t>
            </a:r>
            <a:endParaRPr lang="nl-NL" dirty="0">
              <a:solidFill>
                <a:srgbClr val="FF0000"/>
              </a:solidFill>
            </a:endParaRPr>
          </a:p>
          <a:p>
            <a:r>
              <a:rPr lang="nl-NL" dirty="0"/>
              <a:t>Voorafgaand aan de BPV:</a:t>
            </a:r>
          </a:p>
          <a:p>
            <a:pPr marL="109728" indent="0">
              <a:buNone/>
            </a:pPr>
            <a:r>
              <a:rPr lang="nl-NL" dirty="0"/>
              <a:t>	Student en werkbegeleider</a:t>
            </a:r>
            <a:endParaRPr lang="nl-NL" dirty="0">
              <a:solidFill>
                <a:srgbClr val="FF0000"/>
              </a:solidFill>
            </a:endParaRPr>
          </a:p>
          <a:p>
            <a:r>
              <a:rPr lang="nl-NL" dirty="0"/>
              <a:t>Voorafgaand of aan begin BPV:</a:t>
            </a:r>
          </a:p>
          <a:p>
            <a:pPr marL="109728" indent="0">
              <a:buNone/>
            </a:pPr>
            <a:r>
              <a:rPr lang="nl-NL" dirty="0"/>
              <a:t>	Noorderpoort en BPV plek</a:t>
            </a:r>
            <a:endParaRPr lang="nl-NL" dirty="0">
              <a:solidFill>
                <a:srgbClr val="FF0000"/>
              </a:solidFill>
            </a:endParaRPr>
          </a:p>
          <a:p>
            <a:r>
              <a:rPr lang="nl-NL" dirty="0">
                <a:solidFill>
                  <a:srgbClr val="000000"/>
                </a:solidFill>
              </a:rPr>
              <a:t>Buitenland BPV is een bijzonder traject</a:t>
            </a:r>
          </a:p>
          <a:p>
            <a:endParaRPr lang="nl-NL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9322" y="440612"/>
            <a:ext cx="1304829" cy="11745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0192" y="6073528"/>
            <a:ext cx="2663091" cy="476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488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528" y="326204"/>
            <a:ext cx="7886700" cy="1325563"/>
          </a:xfrm>
        </p:spPr>
        <p:txBody>
          <a:bodyPr>
            <a:normAutofit/>
          </a:bodyPr>
          <a:lstStyle/>
          <a:p>
            <a:r>
              <a:rPr lang="nl-NL" b="1" dirty="0"/>
              <a:t>BPV bij erkende leerbedrijven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0112" y="1618752"/>
            <a:ext cx="1772741" cy="1772741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0192" y="6073528"/>
            <a:ext cx="2663091" cy="476742"/>
          </a:xfrm>
          <a:prstGeom prst="rect">
            <a:avLst/>
          </a:prstGeom>
        </p:spPr>
      </p:pic>
      <p:sp>
        <p:nvSpPr>
          <p:cNvPr id="8" name="Rechthoek 7"/>
          <p:cNvSpPr/>
          <p:nvPr/>
        </p:nvSpPr>
        <p:spPr>
          <a:xfrm>
            <a:off x="323528" y="2136338"/>
            <a:ext cx="7776864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100" dirty="0"/>
              <a:t>Plaatsingsformulier inleveren bij je BPV-Docent</a:t>
            </a:r>
          </a:p>
          <a:p>
            <a:endParaRPr lang="nl-NL" sz="21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100" dirty="0"/>
              <a:t>BPV-plek zoeken via</a:t>
            </a:r>
          </a:p>
          <a:p>
            <a:endParaRPr lang="nl-NL" sz="2100" dirty="0"/>
          </a:p>
          <a:p>
            <a:pPr lvl="1"/>
            <a:r>
              <a:rPr lang="nl-NL" sz="2100" dirty="0"/>
              <a:t>		</a:t>
            </a:r>
            <a:r>
              <a:rPr lang="nl-NL" sz="2100" dirty="0">
                <a:hlinkClick r:id="rId4"/>
              </a:rPr>
              <a:t>SBB</a:t>
            </a:r>
            <a:endParaRPr lang="nl-NL" sz="2100" dirty="0"/>
          </a:p>
          <a:p>
            <a:pPr lvl="1"/>
            <a:endParaRPr lang="nl-NL" sz="21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100" dirty="0"/>
              <a:t>Zoek op opleiding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21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100" dirty="0"/>
              <a:t>Overleg met je BPV-Docent als een BPV plek niet erkend is, ze kunnen erkenning aanvragen</a:t>
            </a:r>
          </a:p>
        </p:txBody>
      </p:sp>
    </p:spTree>
    <p:extLst>
      <p:ext uri="{BB962C8B-B14F-4D97-AF65-F5344CB8AC3E}">
        <p14:creationId xmlns:p14="http://schemas.microsoft.com/office/powerpoint/2010/main" val="21358428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Administratie rondom BPV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0192" y="6073528"/>
            <a:ext cx="2663091" cy="476742"/>
          </a:xfrm>
          <a:prstGeom prst="rect">
            <a:avLst/>
          </a:prstGeom>
        </p:spPr>
      </p:pic>
      <p:sp>
        <p:nvSpPr>
          <p:cNvPr id="6" name="Rechthoek 5"/>
          <p:cNvSpPr/>
          <p:nvPr/>
        </p:nvSpPr>
        <p:spPr>
          <a:xfrm>
            <a:off x="628650" y="1666163"/>
            <a:ext cx="78867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000" dirty="0"/>
              <a:t>Onder alle stages dient een </a:t>
            </a:r>
            <a:r>
              <a:rPr lang="nl-NL" sz="2000" dirty="0" err="1"/>
              <a:t>Beroepspraktijkvormings</a:t>
            </a:r>
            <a:r>
              <a:rPr lang="nl-NL" sz="2000" dirty="0"/>
              <a:t>-overeenkomst(BPV-O) te liggen i.v.m. verzekering en ook de examinering aan het einde van de studie!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000" dirty="0"/>
              <a:t>Digitaal BPVO-</a:t>
            </a:r>
            <a:r>
              <a:rPr lang="nl-NL" sz="2000" b="1" dirty="0"/>
              <a:t>F</a:t>
            </a:r>
            <a:r>
              <a:rPr lang="nl-NL" sz="2000" dirty="0"/>
              <a:t>ormulier invullen door Student </a:t>
            </a:r>
          </a:p>
          <a:p>
            <a:r>
              <a:rPr lang="nl-NL" sz="2000" u="sng" dirty="0">
                <a:solidFill>
                  <a:srgbClr val="000000"/>
                </a:solidFill>
              </a:rPr>
              <a:t>Link plaatsen</a:t>
            </a:r>
            <a:endParaRPr lang="nl-NL" sz="2000" dirty="0">
              <a:solidFill>
                <a:srgbClr val="0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000" dirty="0"/>
              <a:t>Controle digitaal BPV-O-Formulier door Frontoffice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000" dirty="0"/>
              <a:t>Frontoffice maakt BPV-O aan en draait de BPVO uit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000" dirty="0"/>
              <a:t>Student krijgt de BPV-O in drievoud thuisgestuurd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000" dirty="0"/>
              <a:t>De BPVO ondertekend inleveren binnen een week na ontvangst!</a:t>
            </a:r>
          </a:p>
          <a:p>
            <a:endParaRPr lang="nl-NL" sz="2000" dirty="0"/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nl-NL" sz="2000" dirty="0"/>
              <a:t>1 ondertekend exemplaar inleveren bij de balie van de frontoffice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nl-NL" sz="2000" dirty="0"/>
              <a:t>1 ondertekend exemplaar is voor je BPV begeleider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nl-NL" sz="2000" dirty="0"/>
              <a:t>1 ondertekend exemplaar is voor jezelf</a:t>
            </a:r>
          </a:p>
        </p:txBody>
      </p:sp>
    </p:spTree>
    <p:extLst>
      <p:ext uri="{BB962C8B-B14F-4D97-AF65-F5344CB8AC3E}">
        <p14:creationId xmlns:p14="http://schemas.microsoft.com/office/powerpoint/2010/main" val="14750945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Welke gegevens heb je nodig voor aanvraag BPVO?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Student nummer</a:t>
            </a:r>
          </a:p>
          <a:p>
            <a:r>
              <a:rPr lang="nl-NL" dirty="0"/>
              <a:t>Leerbedrijf ID van SBB: deze vind je bij adresgegevens.</a:t>
            </a:r>
          </a:p>
          <a:p>
            <a:pPr lvl="1"/>
            <a:r>
              <a:rPr lang="nl-NL" dirty="0"/>
              <a:t>Let op dat je de juiste locatie kiest! Het moet de locatie zijn waar je daadwerkelijk stage gaat lopen.</a:t>
            </a:r>
          </a:p>
          <a:p>
            <a:r>
              <a:rPr lang="nl-NL" dirty="0"/>
              <a:t>Uren (zie schema volgende dia)</a:t>
            </a:r>
          </a:p>
          <a:p>
            <a:r>
              <a:rPr lang="nl-NL" dirty="0"/>
              <a:t>Contactgegevens werkbegeleider/praktijkopleider</a:t>
            </a:r>
          </a:p>
          <a:p>
            <a:pPr lvl="1"/>
            <a:r>
              <a:rPr lang="nl-NL" dirty="0"/>
              <a:t>Telefoonnummer en emailadres</a:t>
            </a:r>
          </a:p>
          <a:p>
            <a:pPr lvl="1"/>
            <a:endParaRPr lang="nl-NL" dirty="0"/>
          </a:p>
          <a:p>
            <a:pPr marL="342900" lvl="1" indent="0">
              <a:buNone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52120" y="5830273"/>
            <a:ext cx="2664183" cy="481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56228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Data BPV 2017 - 2018</a:t>
            </a: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27584" y="2132856"/>
            <a:ext cx="5762339" cy="2217546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51167" y="5805264"/>
            <a:ext cx="2664183" cy="481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64961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Afspraken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Vanaf 1 april kun je een BPV-O aanvragen, voor 19 juni moet je aanvraag binnen zijn</a:t>
            </a:r>
          </a:p>
          <a:p>
            <a:r>
              <a:rPr lang="nl-NL" dirty="0"/>
              <a:t>Voorafgaand aan de BPV moet de BPV-O geregeld zijn!</a:t>
            </a:r>
          </a:p>
          <a:p>
            <a:r>
              <a:rPr lang="nl-NL" dirty="0"/>
              <a:t>Binnen maximaal een week na ontvangst BPV-O moet deze ingeleverd zijn</a:t>
            </a:r>
          </a:p>
          <a:p>
            <a:r>
              <a:rPr lang="nl-NL" dirty="0"/>
              <a:t>Zo niet: dan tellen de uren niet mee als BPV-uren!</a:t>
            </a:r>
          </a:p>
          <a:p>
            <a:r>
              <a:rPr lang="nl-NL" dirty="0"/>
              <a:t>Overnemen van aantal uren zoals in vorig schema is een must! Er worden geen contracten gemaakt met uren die afwijken van het schema</a:t>
            </a:r>
          </a:p>
          <a:p>
            <a:pPr marL="0" indent="0">
              <a:buNone/>
            </a:pPr>
            <a:r>
              <a:rPr lang="nl-NL" dirty="0"/>
              <a:t> 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0192" y="6073528"/>
            <a:ext cx="2663091" cy="476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617389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749</TotalTime>
  <Words>354</Words>
  <Application>Microsoft Office PowerPoint</Application>
  <PresentationFormat>Diavoorstelling (4:3)</PresentationFormat>
  <Paragraphs>71</Paragraphs>
  <Slides>11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Kantoorthema</vt:lpstr>
      <vt:lpstr>Voorlichting BPV  voor Studenten</vt:lpstr>
      <vt:lpstr>Belang van BPV</vt:lpstr>
      <vt:lpstr>Gezamenlijk belang alle partijen</vt:lpstr>
      <vt:lpstr>Communicatie</vt:lpstr>
      <vt:lpstr>BPV bij erkende leerbedrijven</vt:lpstr>
      <vt:lpstr>Administratie rondom BPV</vt:lpstr>
      <vt:lpstr>Welke gegevens heb je nodig voor aanvraag BPVO?</vt:lpstr>
      <vt:lpstr>Data BPV 2017 - 2018</vt:lpstr>
      <vt:lpstr>Afspraken</vt:lpstr>
      <vt:lpstr>Buitenlandstage</vt:lpstr>
      <vt:lpstr>Vragen?</vt:lpstr>
    </vt:vector>
  </TitlesOfParts>
  <Company>Friesland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Voorlichting BPV Docenten</dc:title>
  <dc:creator>Ronald Bosma</dc:creator>
  <cp:lastModifiedBy>Maartje Visser</cp:lastModifiedBy>
  <cp:revision>49</cp:revision>
  <cp:lastPrinted>2014-03-16T19:52:57Z</cp:lastPrinted>
  <dcterms:created xsi:type="dcterms:W3CDTF">2013-06-20T08:19:04Z</dcterms:created>
  <dcterms:modified xsi:type="dcterms:W3CDTF">2017-05-11T09:01:17Z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