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9" r:id="rId8"/>
    <p:sldId id="270" r:id="rId9"/>
    <p:sldId id="261" r:id="rId10"/>
    <p:sldId id="264" r:id="rId11"/>
    <p:sldId id="267" r:id="rId12"/>
  </p:sldIdLst>
  <p:sldSz cx="9144000" cy="6858000" type="screen4x3"/>
  <p:notesSz cx="6796088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Brongers" initials="MB" lastIdx="4" clrIdx="0">
    <p:extLst>
      <p:ext uri="{19B8F6BF-5375-455C-9EA6-DF929625EA0E}">
        <p15:presenceInfo xmlns:p15="http://schemas.microsoft.com/office/powerpoint/2012/main" userId="S-1-5-21-988299426-728374078-612134452-368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3E50C-BFBB-4EC5-B584-6A1AB6EFDEA3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FD2DD-9535-4FD9-B85F-D0945F22EC6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71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544" y="0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CE12A-0CF4-441F-92F9-185A9933D5D5}" type="datetimeFigureOut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609" y="4715153"/>
            <a:ext cx="54368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544" y="9428583"/>
            <a:ext cx="294497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4B1F1-FD02-4DCA-9F5E-D4A0350C42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68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4B1F1-FD02-4DCA-9F5E-D4A0350C42D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2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4B1F1-FD02-4DCA-9F5E-D4A0350C42D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45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2116F-E798-46AA-8BF5-ADC685FE62F8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71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001FC-043C-4942-9591-5616E582C8E1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86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0919-06B8-4252-B1D4-5DDFE7781A6B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6578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E6B4-95EB-4EF0-947B-72AA22D46776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354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101B-7897-4504-A80C-181558E20296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5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BD40-BF46-4AF5-B162-D2CB8F40F44C}" type="datetime1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95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00009-114E-4612-9C04-BFE3270CB9D4}" type="datetime1">
              <a:rPr lang="nl-NL" smtClean="0"/>
              <a:t>11-5-2017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615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BEA4-F36D-42F9-A6F4-B0716121ECC1}" type="datetime1">
              <a:rPr lang="nl-NL" smtClean="0"/>
              <a:t>11-5-2017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868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62C1-6D82-45C0-B072-AFE749746C1B}" type="datetime1">
              <a:rPr lang="nl-NL" smtClean="0"/>
              <a:t>11-5-2017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596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6858B-7EC9-4B67-9A84-AC7C5F8BEFBF}" type="datetime1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6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965D4-C13D-4767-B000-D4C9D34CCCE6}" type="datetime1">
              <a:rPr lang="nl-NL" smtClean="0"/>
              <a:t>11-5-2017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148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3593-2732-410A-A20F-7D8EB9D864BA}" type="datetime1">
              <a:rPr lang="nl-NL" smtClean="0"/>
              <a:t>11-5-2017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D35B-C6B2-484B-8102-9287148563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220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begeleiding&amp;source=images&amp;cd=&amp;cad=rja&amp;docid=Nlq7l6_4GDo7DM&amp;tbnid=Dr3AEmi2PDabLM:&amp;ved=0CAUQjRw&amp;url=http://ingridterhorst.wordpress.com/2013/02/15/maatschappelijke-context-van-het-onderwijs/&amp;ei=cxjIUfe-N8PX0QWu8YDQDA&amp;bvm=bv.48293060,d.d2k&amp;psig=AFQjCNGv2XZTJSm8x4zJ30RIsjCdWjXaXw&amp;ust=137215432465708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gedocenten.s-bb.nl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b="1" dirty="0"/>
              <a:t>Voorlichting BPV </a:t>
            </a:r>
            <a:br>
              <a:rPr lang="nl-NL" sz="4000" b="1" dirty="0"/>
            </a:br>
            <a:r>
              <a:rPr lang="nl-NL" sz="4000" b="1" dirty="0"/>
              <a:t>voor</a:t>
            </a:r>
            <a:br>
              <a:rPr lang="nl-NL" sz="4000" b="1" dirty="0"/>
            </a:br>
            <a:r>
              <a:rPr lang="nl-NL" sz="4000" b="1" dirty="0"/>
              <a:t>Studenten</a:t>
            </a:r>
          </a:p>
        </p:txBody>
      </p:sp>
      <p:pic>
        <p:nvPicPr>
          <p:cNvPr id="4" name="Picture 5" descr="http://ingridterhorst.files.wordpress.com/2012/11/studieloopbaanbegeleider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192" y="4005064"/>
            <a:ext cx="3525615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0271" y="188640"/>
            <a:ext cx="6336704" cy="1131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279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Buitenlandstage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Enkel met goedkeuring SLB-er en ouder(s)</a:t>
            </a:r>
          </a:p>
          <a:p>
            <a:r>
              <a:rPr lang="nl-NL" dirty="0"/>
              <a:t>Via de BPV coördinator</a:t>
            </a:r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895" y="2852936"/>
            <a:ext cx="56197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9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</a:t>
            </a:r>
            <a:r>
              <a:rPr lang="nl-NL" b="1" dirty="0"/>
              <a:t>Succes tijdens de BPV 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0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Belang van BPV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Je leert het meeste in de praktijk</a:t>
            </a:r>
          </a:p>
          <a:p>
            <a:r>
              <a:rPr lang="nl-NL" dirty="0"/>
              <a:t>Zoek een plek die aansluit bij je studie en waar je je leerdoelen kunt behalen</a:t>
            </a:r>
          </a:p>
          <a:p>
            <a:r>
              <a:rPr lang="nl-NL" dirty="0"/>
              <a:t>Zoek een plek waar goede begeleiding geregeld is (in overleg met je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/>
              <a:t>Voorwaarde</a:t>
            </a:r>
          </a:p>
          <a:p>
            <a:r>
              <a:rPr lang="nl-NL" dirty="0"/>
              <a:t>MBO studenten moeten verplicht BPV lopen bij een door S-BB erkend leerbedrijf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13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Gezamenlijk belang alle partijen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BPV-biedende organisatie wil een gemotiveerde student</a:t>
            </a:r>
          </a:p>
          <a:p>
            <a:endParaRPr lang="nl-NL" dirty="0"/>
          </a:p>
          <a:p>
            <a:r>
              <a:rPr lang="nl-NL" dirty="0"/>
              <a:t>Jij hebt belang bij een goede BPV-Plek</a:t>
            </a:r>
          </a:p>
          <a:p>
            <a:endParaRPr lang="nl-NL" dirty="0"/>
          </a:p>
          <a:p>
            <a:r>
              <a:rPr lang="nl-NL" dirty="0"/>
              <a:t>Noorderpoort heeft belang bij  een tevreden student en tevreden BPV plekken</a:t>
            </a:r>
          </a:p>
          <a:p>
            <a:endParaRPr lang="nl-NL" dirty="0"/>
          </a:p>
          <a:p>
            <a:r>
              <a:rPr lang="nl-NL" dirty="0"/>
              <a:t>Bij goed functioneren meer kans op werk na afronden van de opleiding!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19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Voorafgaand aan de BPV:</a:t>
            </a:r>
          </a:p>
          <a:p>
            <a:pPr marL="109728" indent="0">
              <a:buNone/>
            </a:pPr>
            <a:r>
              <a:rPr lang="nl-NL" dirty="0"/>
              <a:t>	Student en BPV-Docent 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Voorafgaand aan de BPV:</a:t>
            </a:r>
          </a:p>
          <a:p>
            <a:pPr marL="109728" indent="0">
              <a:buNone/>
            </a:pPr>
            <a:r>
              <a:rPr lang="nl-NL" dirty="0"/>
              <a:t>	Student en werkbegeleider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/>
              <a:t>Voorafgaand of aan begin BPV:</a:t>
            </a:r>
          </a:p>
          <a:p>
            <a:pPr marL="109728" indent="0">
              <a:buNone/>
            </a:pPr>
            <a:r>
              <a:rPr lang="nl-NL" dirty="0"/>
              <a:t>	Noorderpoort en BPV plek</a:t>
            </a:r>
            <a:endParaRPr lang="nl-NL" dirty="0">
              <a:solidFill>
                <a:srgbClr val="FF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Buitenland BPV is een bijzonder traject</a:t>
            </a:r>
          </a:p>
          <a:p>
            <a:endParaRPr lang="nl-N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322" y="440612"/>
            <a:ext cx="1304829" cy="117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8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26204"/>
            <a:ext cx="7886700" cy="1325563"/>
          </a:xfrm>
        </p:spPr>
        <p:txBody>
          <a:bodyPr>
            <a:normAutofit/>
          </a:bodyPr>
          <a:lstStyle/>
          <a:p>
            <a:r>
              <a:rPr lang="nl-NL" b="1" dirty="0"/>
              <a:t>BPV bij erkende leerbedrijven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618752"/>
            <a:ext cx="1772741" cy="1772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323528" y="2136338"/>
            <a:ext cx="77768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100" dirty="0"/>
              <a:t>Plaatsingsformulier inleveren bij je BPV-Docent</a:t>
            </a:r>
          </a:p>
          <a:p>
            <a:endParaRPr lang="nl-NL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100" dirty="0"/>
              <a:t>BPV-plek zoeken via</a:t>
            </a:r>
          </a:p>
          <a:p>
            <a:endParaRPr lang="nl-NL" sz="2100" dirty="0"/>
          </a:p>
          <a:p>
            <a:pPr lvl="1"/>
            <a:r>
              <a:rPr lang="nl-NL" sz="2100" dirty="0"/>
              <a:t>		</a:t>
            </a:r>
            <a:r>
              <a:rPr lang="nl-NL" sz="2100" dirty="0">
                <a:hlinkClick r:id="rId4"/>
              </a:rPr>
              <a:t>SBB</a:t>
            </a:r>
            <a:endParaRPr lang="nl-NL" sz="2100" dirty="0"/>
          </a:p>
          <a:p>
            <a:pPr lvl="1"/>
            <a:endParaRPr lang="nl-NL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100" dirty="0"/>
              <a:t>Zoek op opleiding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100" dirty="0"/>
              <a:t>Overleg met je BPV-Docent als een BPV plek niet erkend is, ze kunnen erkenning aanvragen</a:t>
            </a:r>
          </a:p>
        </p:txBody>
      </p:sp>
    </p:spTree>
    <p:extLst>
      <p:ext uri="{BB962C8B-B14F-4D97-AF65-F5344CB8AC3E}">
        <p14:creationId xmlns:p14="http://schemas.microsoft.com/office/powerpoint/2010/main" val="213584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Administratie rondom BPV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28650" y="1666163"/>
            <a:ext cx="78867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Onder alle stages dient een </a:t>
            </a:r>
            <a:r>
              <a:rPr lang="nl-NL" sz="2000" dirty="0" err="1"/>
              <a:t>Beroepspraktijkvormings</a:t>
            </a:r>
            <a:r>
              <a:rPr lang="nl-NL" sz="2000" dirty="0"/>
              <a:t>-overeenkomst(BPV-O) te liggen i.v.m. verzekering en ook de examinering aan het einde van de studie!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Digitaal BPVO-</a:t>
            </a:r>
            <a:r>
              <a:rPr lang="nl-NL" sz="2000" b="1" dirty="0"/>
              <a:t>F</a:t>
            </a:r>
            <a:r>
              <a:rPr lang="nl-NL" sz="2000" dirty="0"/>
              <a:t>ormulier invullen door Student </a:t>
            </a:r>
          </a:p>
          <a:p>
            <a:r>
              <a:rPr lang="nl-NL" sz="2000" u="sng" dirty="0">
                <a:solidFill>
                  <a:srgbClr val="000000"/>
                </a:solidFill>
              </a:rPr>
              <a:t>Link plaatsen</a:t>
            </a:r>
            <a:endParaRPr lang="nl-NL" sz="2000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Controle digitaal BPV-O-Formulier door Frontoffice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Frontoffice maakt BPV-O aan en draait de BPVO uit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Student krijgt de BPV-O in drievoud thuisgestuurd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De BPVO ondertekend inleveren binnen een week na ontvangst!</a:t>
            </a:r>
          </a:p>
          <a:p>
            <a:endParaRPr lang="nl-NL" sz="20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nl-NL" sz="2000" dirty="0"/>
              <a:t>1 ondertekend exemplaar inleveren bij de balie van de frontoffice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nl-NL" sz="2000" dirty="0"/>
              <a:t>1 ondertekend exemplaar is voor je BPV begeleider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nl-NL" sz="2000" dirty="0"/>
              <a:t>1 ondertekend exemplaar is voor jezelf</a:t>
            </a:r>
          </a:p>
        </p:txBody>
      </p:sp>
    </p:spTree>
    <p:extLst>
      <p:ext uri="{BB962C8B-B14F-4D97-AF65-F5344CB8AC3E}">
        <p14:creationId xmlns:p14="http://schemas.microsoft.com/office/powerpoint/2010/main" val="147509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Welke gegevens heb je nodig voor aanvraag BPVO?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Student nummer</a:t>
            </a:r>
          </a:p>
          <a:p>
            <a:r>
              <a:rPr lang="nl-NL" dirty="0"/>
              <a:t>Leerbedrijf ID van SBB: deze vind je bij adresgegevens.</a:t>
            </a:r>
          </a:p>
          <a:p>
            <a:pPr lvl="1"/>
            <a:r>
              <a:rPr lang="nl-NL" dirty="0"/>
              <a:t>Let op dat je de juiste locatie kiest! Het moet de locatie zijn waar je daadwerkelijk stage gaat lopen.</a:t>
            </a:r>
          </a:p>
          <a:p>
            <a:r>
              <a:rPr lang="nl-NL" dirty="0"/>
              <a:t>Uren (zie schema volgende dia)</a:t>
            </a:r>
          </a:p>
          <a:p>
            <a:r>
              <a:rPr lang="nl-NL" dirty="0"/>
              <a:t>Contactgegevens werkbegeleider/praktijkopleider</a:t>
            </a:r>
          </a:p>
          <a:p>
            <a:pPr lvl="1"/>
            <a:r>
              <a:rPr lang="nl-NL" dirty="0"/>
              <a:t>Telefoonnummer en emailadres</a:t>
            </a:r>
          </a:p>
          <a:p>
            <a:pPr lvl="1"/>
            <a:endParaRPr lang="nl-NL" dirty="0"/>
          </a:p>
          <a:p>
            <a:pPr marL="34290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5830273"/>
            <a:ext cx="2664183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2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Data BPV 2017 - 2018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2132856"/>
            <a:ext cx="5762339" cy="221754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1167" y="5805264"/>
            <a:ext cx="2664183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49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Afspraken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Vanaf 1 april kun je een BPV-O aanvragen, voor 19 juni moet je aanvraag binnen zijn</a:t>
            </a:r>
          </a:p>
          <a:p>
            <a:r>
              <a:rPr lang="nl-NL" dirty="0"/>
              <a:t>Voorafgaand aan de BPV moet de BPV-O geregeld zijn!</a:t>
            </a:r>
          </a:p>
          <a:p>
            <a:r>
              <a:rPr lang="nl-NL" dirty="0"/>
              <a:t>Binnen maximaal een week na ontvangst BPV-O moet deze ingeleverd zijn</a:t>
            </a:r>
          </a:p>
          <a:p>
            <a:r>
              <a:rPr lang="nl-NL" dirty="0"/>
              <a:t>Zo niet: dan tellen de uren niet mee als BPV-uren!</a:t>
            </a:r>
          </a:p>
          <a:p>
            <a:r>
              <a:rPr lang="nl-NL" dirty="0"/>
              <a:t>Overnemen van aantal uren zoals in vorig schema is een must! Er worden geen contracten gemaakt met uren die afwijken van het schema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6073528"/>
            <a:ext cx="2663091" cy="47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1738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354</Words>
  <Application>Microsoft Office PowerPoint</Application>
  <PresentationFormat>Diavoorstelling (4:3)</PresentationFormat>
  <Paragraphs>71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Voorlichting BPV  voor Studenten</vt:lpstr>
      <vt:lpstr>Belang van BPV</vt:lpstr>
      <vt:lpstr>Gezamenlijk belang alle partijen</vt:lpstr>
      <vt:lpstr>Communicatie</vt:lpstr>
      <vt:lpstr>BPV bij erkende leerbedrijven</vt:lpstr>
      <vt:lpstr>Administratie rondom BPV</vt:lpstr>
      <vt:lpstr>Welke gegevens heb je nodig voor aanvraag BPVO?</vt:lpstr>
      <vt:lpstr>Data BPV 2017 - 2018</vt:lpstr>
      <vt:lpstr>Afspraken</vt:lpstr>
      <vt:lpstr>Buitenlandstage</vt:lpstr>
      <vt:lpstr>Vragen?</vt:lpstr>
    </vt:vector>
  </TitlesOfParts>
  <Company>Friesland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BPV Docenten</dc:title>
  <dc:creator>Ronald Bosma</dc:creator>
  <cp:lastModifiedBy>Maartje Visser</cp:lastModifiedBy>
  <cp:revision>49</cp:revision>
  <cp:lastPrinted>2014-03-16T19:52:57Z</cp:lastPrinted>
  <dcterms:created xsi:type="dcterms:W3CDTF">2013-06-20T08:19:04Z</dcterms:created>
  <dcterms:modified xsi:type="dcterms:W3CDTF">2017-05-11T09:01:17Z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